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09" r:id="rId5"/>
    <p:sldId id="306" r:id="rId6"/>
    <p:sldId id="295" r:id="rId7"/>
    <p:sldId id="292" r:id="rId8"/>
    <p:sldId id="311" r:id="rId9"/>
    <p:sldId id="296" r:id="rId10"/>
    <p:sldId id="297" r:id="rId11"/>
    <p:sldId id="287" r:id="rId12"/>
    <p:sldId id="288" r:id="rId13"/>
    <p:sldId id="310" r:id="rId14"/>
    <p:sldId id="312" r:id="rId15"/>
    <p:sldId id="313" r:id="rId16"/>
    <p:sldId id="314" r:id="rId17"/>
    <p:sldId id="305" r:id="rId18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AE3"/>
    <a:srgbClr val="F7EDE9"/>
    <a:srgbClr val="FCF5EE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14D576-91F4-6FAF-1D6E-5054D8683C45}" v="803" dt="2022-12-16T00:01:49.1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4" autoAdjust="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3EA0C3-E28A-4DA2-8EB5-454C15D6A033}" type="datetime1">
              <a:rPr lang="fr-FR" smtClean="0"/>
              <a:t>16/12/2022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BC6134-6C2B-4247-8F60-B79BD847B6B0}" type="datetime1">
              <a:rPr lang="fr-FR" smtClean="0"/>
              <a:pPr/>
              <a:t>16/12/2022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3818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78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24327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5760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866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8960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4420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0438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6566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1951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37403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452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’image 8" descr="photo d'une feuille de palmier sur fond rose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 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11" name="Espace réservé d’image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ques et récompen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d’image 44" descr="Photo de feuilles de palme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 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d’image 8" descr="photo du clavier de l’ordinateur portable entouré de 2 feuilles de palmier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 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s cl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’image 13" descr="photo de gros plan de feuill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de l’entrepr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’image 8" descr="Photo de feuilles de palmier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Espace réservé d’image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Espace réservé d’image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Espace réservé d’image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9" name="Espace réservé d’image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10" name="Espace réservé d’image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8" name="Espace réservé du texte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11" name="Espace réservé d’image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9" name="Espace réservé du texte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anigram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’image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21" name="Espace réservé SmartArt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 graphique SmartArt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space réservé d’image 17" descr="photo de gros plan d’une plante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tude de march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’image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 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de l’entrepr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fr-FR" sz="3600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l’élément</a:t>
            </a:r>
          </a:p>
        </p:txBody>
      </p:sp>
      <p:sp>
        <p:nvSpPr>
          <p:cNvPr id="38" name="Espace réservé du texte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Année</a:t>
            </a:r>
          </a:p>
        </p:txBody>
      </p:sp>
      <p:sp>
        <p:nvSpPr>
          <p:cNvPr id="39" name="Espace réservé du texte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0" name="Espace réservé du texte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1" name="Espace réservé du texte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2" name="Espace réservé du texte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4" name="Espace réservé du texte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5" name="Espace réservé du texte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6" name="Espace réservé du texte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8" name="Espace réservé du texte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9" name="Espace réservé du texte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7" name="Espace réservé du texte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0" name="Espace réservé du texte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1" name="Espace réservé du texte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3" name="Espace réservé du texte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Année</a:t>
            </a:r>
          </a:p>
        </p:txBody>
      </p:sp>
      <p:sp>
        <p:nvSpPr>
          <p:cNvPr id="52" name="Espace réservé du texte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3" name="Espace réservé du texte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4" name="Espace réservé du texte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5" name="Espace réservé du texte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6" name="Espace réservé du texte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7" name="Espace réservé du texte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8" name="Espace réservé du texte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0" name="Espace réservé du texte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1" name="Espace réservé du texte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9" name="Espace réservé du texte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2" name="Espace réservé du texte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3" name="Espace réservé du texte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33" name="Espace réservé de la date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34" name="Espace réservé du pied de page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35" name="Espace réservé du numéro de diapositive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42314"/>
            <a:ext cx="3937416" cy="181152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Gestion intelligente de parkings - SA4</a:t>
            </a:r>
          </a:p>
        </p:txBody>
      </p:sp>
      <p:sp>
        <p:nvSpPr>
          <p:cNvPr id="23" name="Sous-titr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5"/>
            <a:ext cx="3937416" cy="940169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fr-FR" dirty="0"/>
              <a:t>Munoz Matéo</a:t>
            </a:r>
          </a:p>
          <a:p>
            <a:pPr rtl="0"/>
            <a:r>
              <a:rPr lang="fr-FR" dirty="0"/>
              <a:t>Ferrer Raphaël</a:t>
            </a:r>
          </a:p>
          <a:p>
            <a:pPr rtl="0"/>
            <a:r>
              <a:rPr lang="fr-FR" dirty="0"/>
              <a:t>Boulet Benjamin</a:t>
            </a:r>
          </a:p>
        </p:txBody>
      </p:sp>
      <p:pic>
        <p:nvPicPr>
          <p:cNvPr id="16" name="Espace réservé d’image 15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839" t="859" r="985" b="1000"/>
          <a:stretch/>
        </p:blipFill>
        <p:spPr>
          <a:xfrm>
            <a:off x="1482090" y="1182255"/>
            <a:ext cx="4819650" cy="4487026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19" name="Titre 15">
            <a:extLst>
              <a:ext uri="{FF2B5EF4-FFF2-40B4-BE49-F238E27FC236}">
                <a16:creationId xmlns:a16="http://schemas.microsoft.com/office/drawing/2014/main" id="{B46499E2-D8CE-7A3C-5086-8923873FC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" y="-75127"/>
            <a:ext cx="7994248" cy="1023830"/>
          </a:xfrm>
          <a:noFill/>
        </p:spPr>
        <p:txBody>
          <a:bodyPr/>
          <a:lstStyle/>
          <a:p>
            <a:r>
              <a:rPr lang="fr-FR" dirty="0"/>
              <a:t>Fonctionnement des conversations</a:t>
            </a:r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F7A2CFC7-CBF8-4D88-E545-CC4027D5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92148"/>
              </p:ext>
            </p:extLst>
          </p:nvPr>
        </p:nvGraphicFramePr>
        <p:xfrm>
          <a:off x="1786300" y="1194601"/>
          <a:ext cx="8168640" cy="48264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84320">
                  <a:extLst>
                    <a:ext uri="{9D8B030D-6E8A-4147-A177-3AD203B41FA5}">
                      <a16:colId xmlns:a16="http://schemas.microsoft.com/office/drawing/2014/main" val="1658560994"/>
                    </a:ext>
                  </a:extLst>
                </a:gridCol>
                <a:gridCol w="4084320">
                  <a:extLst>
                    <a:ext uri="{9D8B030D-6E8A-4147-A177-3AD203B41FA5}">
                      <a16:colId xmlns:a16="http://schemas.microsoft.com/office/drawing/2014/main" val="2326336580"/>
                    </a:ext>
                  </a:extLst>
                </a:gridCol>
              </a:tblGrid>
              <a:tr h="1443152">
                <a:tc>
                  <a:txBody>
                    <a:bodyPr/>
                    <a:lstStyle/>
                    <a:p>
                      <a:pPr algn="ctr"/>
                      <a:r>
                        <a:rPr lang="fr-FR" sz="6000" dirty="0"/>
                        <a:t>Voiture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6000" dirty="0"/>
                        <a:t>Parking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66593"/>
                  </a:ext>
                </a:extLst>
              </a:tr>
              <a:tr h="3202771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 VOITURE</a:t>
                      </a:r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r>
                        <a:rPr lang="fr-FR" dirty="0"/>
                        <a:t>FIN THREAD VOITURE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 PARKING</a:t>
                      </a:r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r>
                        <a:rPr lang="fr-FR" dirty="0"/>
                        <a:t>FIN THREAD PARKING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133313"/>
                  </a:ext>
                </a:extLst>
              </a:tr>
            </a:tbl>
          </a:graphicData>
        </a:graphic>
      </p:graphicFrame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60DA0F90-A485-B975-A977-B961E89D4CF5}"/>
              </a:ext>
            </a:extLst>
          </p:cNvPr>
          <p:cNvCxnSpPr/>
          <p:nvPr/>
        </p:nvCxnSpPr>
        <p:spPr>
          <a:xfrm>
            <a:off x="3799536" y="3085832"/>
            <a:ext cx="2147" cy="257792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E8AE317E-E7ED-8FEA-7C33-21A1963B349F}"/>
              </a:ext>
            </a:extLst>
          </p:cNvPr>
          <p:cNvCxnSpPr>
            <a:cxnSpLocks/>
          </p:cNvCxnSpPr>
          <p:nvPr/>
        </p:nvCxnSpPr>
        <p:spPr>
          <a:xfrm>
            <a:off x="7931508" y="3085832"/>
            <a:ext cx="2147" cy="257792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D78A96DD-00F1-6F60-7AA3-85F5BB6F85F0}"/>
              </a:ext>
            </a:extLst>
          </p:cNvPr>
          <p:cNvSpPr/>
          <p:nvPr/>
        </p:nvSpPr>
        <p:spPr>
          <a:xfrm>
            <a:off x="5151549" y="2146478"/>
            <a:ext cx="1481070" cy="922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B31C7BA-8600-0DB4-1323-FEBD26791ECE}"/>
              </a:ext>
            </a:extLst>
          </p:cNvPr>
          <p:cNvSpPr txBox="1"/>
          <p:nvPr/>
        </p:nvSpPr>
        <p:spPr>
          <a:xfrm>
            <a:off x="5248142" y="2146479"/>
            <a:ext cx="127715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b="1" dirty="0">
                <a:solidFill>
                  <a:srgbClr val="FF0000"/>
                </a:solidFill>
              </a:rPr>
              <a:t>Mise en place de la stratégie</a:t>
            </a:r>
            <a:endParaRPr lang="fr-FR" b="1">
              <a:solidFill>
                <a:srgbClr val="FF0000"/>
              </a:solidFill>
            </a:endParaRP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7F9FDD77-0EF2-DB1C-0F1F-8839F2698331}"/>
              </a:ext>
            </a:extLst>
          </p:cNvPr>
          <p:cNvCxnSpPr/>
          <p:nvPr/>
        </p:nvCxnSpPr>
        <p:spPr>
          <a:xfrm>
            <a:off x="4163767" y="3192485"/>
            <a:ext cx="3543836" cy="356315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3910335D-F6F3-C0D8-C92B-83D5A735C37D}"/>
              </a:ext>
            </a:extLst>
          </p:cNvPr>
          <p:cNvCxnSpPr>
            <a:cxnSpLocks/>
          </p:cNvCxnSpPr>
          <p:nvPr/>
        </p:nvCxnSpPr>
        <p:spPr>
          <a:xfrm flipH="1">
            <a:off x="4155181" y="3868625"/>
            <a:ext cx="3507345" cy="45077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BEC7973E-1FFA-6E71-8A98-4B468172A46F}"/>
              </a:ext>
            </a:extLst>
          </p:cNvPr>
          <p:cNvCxnSpPr>
            <a:cxnSpLocks/>
          </p:cNvCxnSpPr>
          <p:nvPr/>
        </p:nvCxnSpPr>
        <p:spPr>
          <a:xfrm>
            <a:off x="4163767" y="4190597"/>
            <a:ext cx="3543836" cy="270456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AF22DFBA-94ED-6EE1-0516-3D0F26ABFAA4}"/>
              </a:ext>
            </a:extLst>
          </p:cNvPr>
          <p:cNvCxnSpPr>
            <a:cxnSpLocks/>
          </p:cNvCxnSpPr>
          <p:nvPr/>
        </p:nvCxnSpPr>
        <p:spPr>
          <a:xfrm flipH="1">
            <a:off x="4176646" y="4695019"/>
            <a:ext cx="3507345" cy="45077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6A5C6260-38CA-774B-FBF6-0A1756E9528F}"/>
              </a:ext>
            </a:extLst>
          </p:cNvPr>
          <p:cNvCxnSpPr>
            <a:cxnSpLocks/>
          </p:cNvCxnSpPr>
          <p:nvPr/>
        </p:nvCxnSpPr>
        <p:spPr>
          <a:xfrm>
            <a:off x="4185232" y="4931132"/>
            <a:ext cx="3543836" cy="270456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9A36B2EC-88C5-4AFA-A9A0-D4A2ADBEEA79}"/>
              </a:ext>
            </a:extLst>
          </p:cNvPr>
          <p:cNvCxnSpPr>
            <a:cxnSpLocks/>
          </p:cNvCxnSpPr>
          <p:nvPr/>
        </p:nvCxnSpPr>
        <p:spPr>
          <a:xfrm flipH="1">
            <a:off x="4198111" y="5414089"/>
            <a:ext cx="3507345" cy="45077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D43BAF00-56B5-816D-61C6-F3AC82219816}"/>
              </a:ext>
            </a:extLst>
          </p:cNvPr>
          <p:cNvSpPr/>
          <p:nvPr/>
        </p:nvSpPr>
        <p:spPr>
          <a:xfrm>
            <a:off x="5108619" y="5602309"/>
            <a:ext cx="1481070" cy="922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49B55C6-B7DA-512F-92CE-6D7BAC00B9A8}"/>
              </a:ext>
            </a:extLst>
          </p:cNvPr>
          <p:cNvSpPr txBox="1"/>
          <p:nvPr/>
        </p:nvSpPr>
        <p:spPr>
          <a:xfrm>
            <a:off x="5108620" y="5698902"/>
            <a:ext cx="148106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b="1" dirty="0">
                <a:solidFill>
                  <a:srgbClr val="FF0000"/>
                </a:solidFill>
              </a:rPr>
              <a:t>Fin de la</a:t>
            </a:r>
          </a:p>
          <a:p>
            <a:pPr algn="ctr"/>
            <a:r>
              <a:rPr lang="fr-FR" b="1" dirty="0">
                <a:solidFill>
                  <a:srgbClr val="FF0000"/>
                </a:solidFill>
              </a:rPr>
              <a:t>conversation</a:t>
            </a:r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6713" y="6549533"/>
            <a:ext cx="2743200" cy="365125"/>
          </a:xfrm>
        </p:spPr>
        <p:txBody>
          <a:bodyPr rtlCol="0"/>
          <a:lstStyle/>
          <a:p>
            <a:pPr rtl="0"/>
            <a:r>
              <a:rPr lang="fr-FR" dirty="0"/>
              <a:t>12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6F7F0A7E-500C-B416-154E-C091D873A984}"/>
              </a:ext>
            </a:extLst>
          </p:cNvPr>
          <p:cNvSpPr/>
          <p:nvPr/>
        </p:nvSpPr>
        <p:spPr>
          <a:xfrm>
            <a:off x="665409" y="579549"/>
            <a:ext cx="3069464" cy="13093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>
                <a:solidFill>
                  <a:schemeClr val="tx1"/>
                </a:solidFill>
              </a:rPr>
              <a:t>Voiture</a:t>
            </a:r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FE601A86-352D-08C1-9182-8ACBF35BBB39}"/>
              </a:ext>
            </a:extLst>
          </p:cNvPr>
          <p:cNvCxnSpPr/>
          <p:nvPr/>
        </p:nvCxnSpPr>
        <p:spPr>
          <a:xfrm>
            <a:off x="2193701" y="2252730"/>
            <a:ext cx="12879" cy="3973132"/>
          </a:xfrm>
          <a:prstGeom prst="straightConnector1">
            <a:avLst/>
          </a:prstGeom>
          <a:ln w="57150">
            <a:solidFill>
              <a:srgbClr val="92D050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445DE420-012D-28DC-6051-315245A22525}"/>
              </a:ext>
            </a:extLst>
          </p:cNvPr>
          <p:cNvCxnSpPr>
            <a:cxnSpLocks/>
          </p:cNvCxnSpPr>
          <p:nvPr/>
        </p:nvCxnSpPr>
        <p:spPr>
          <a:xfrm>
            <a:off x="2902039" y="2252730"/>
            <a:ext cx="12879" cy="3973132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56F36E5C-BC42-554E-CC64-2A2D1BEBC687}"/>
              </a:ext>
            </a:extLst>
          </p:cNvPr>
          <p:cNvCxnSpPr>
            <a:cxnSpLocks/>
          </p:cNvCxnSpPr>
          <p:nvPr/>
        </p:nvCxnSpPr>
        <p:spPr>
          <a:xfrm>
            <a:off x="1506828" y="2252730"/>
            <a:ext cx="45076" cy="397313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1339CA1D-1B0C-3F02-E898-F52D0F142330}"/>
              </a:ext>
            </a:extLst>
          </p:cNvPr>
          <p:cNvSpPr/>
          <p:nvPr/>
        </p:nvSpPr>
        <p:spPr>
          <a:xfrm>
            <a:off x="1094704" y="1792309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Lancement des threads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31A0E849-F50F-053E-7267-5D75D934130F}"/>
              </a:ext>
            </a:extLst>
          </p:cNvPr>
          <p:cNvSpPr/>
          <p:nvPr/>
        </p:nvSpPr>
        <p:spPr>
          <a:xfrm>
            <a:off x="1094704" y="6256985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Fin des threads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C408A4D-612D-924B-15D1-62695353E1B1}"/>
              </a:ext>
            </a:extLst>
          </p:cNvPr>
          <p:cNvSpPr/>
          <p:nvPr/>
        </p:nvSpPr>
        <p:spPr>
          <a:xfrm>
            <a:off x="4346620" y="729802"/>
            <a:ext cx="2017690" cy="11269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>
                <a:solidFill>
                  <a:schemeClr val="tx1"/>
                </a:solidFill>
              </a:rPr>
              <a:t>Parking 1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A89C574-713B-F47B-ECCE-922E465B9633}"/>
              </a:ext>
            </a:extLst>
          </p:cNvPr>
          <p:cNvSpPr/>
          <p:nvPr/>
        </p:nvSpPr>
        <p:spPr>
          <a:xfrm>
            <a:off x="7040450" y="708337"/>
            <a:ext cx="2017690" cy="11269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2800" dirty="0">
                <a:solidFill>
                  <a:schemeClr val="tx1"/>
                </a:solidFill>
              </a:rPr>
              <a:t>Parking 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DDF3DC4-B0FB-46BB-8F5B-7EEAD08A0C59}"/>
              </a:ext>
            </a:extLst>
          </p:cNvPr>
          <p:cNvSpPr/>
          <p:nvPr/>
        </p:nvSpPr>
        <p:spPr>
          <a:xfrm>
            <a:off x="9637689" y="708337"/>
            <a:ext cx="2017690" cy="11269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2800" dirty="0">
                <a:solidFill>
                  <a:schemeClr val="tx1"/>
                </a:solidFill>
              </a:rPr>
              <a:t>Parking 3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BCC62233-8A40-B73E-1B19-5B1219978F55}"/>
              </a:ext>
            </a:extLst>
          </p:cNvPr>
          <p:cNvCxnSpPr>
            <a:cxnSpLocks/>
          </p:cNvCxnSpPr>
          <p:nvPr/>
        </p:nvCxnSpPr>
        <p:spPr>
          <a:xfrm>
            <a:off x="5370489" y="2209800"/>
            <a:ext cx="12879" cy="4048258"/>
          </a:xfrm>
          <a:prstGeom prst="straightConnector1">
            <a:avLst/>
          </a:prstGeom>
          <a:ln w="57150">
            <a:solidFill>
              <a:srgbClr val="FFC000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542D3664-C37D-FA2A-ADE3-495BAC3EA263}"/>
              </a:ext>
            </a:extLst>
          </p:cNvPr>
          <p:cNvSpPr/>
          <p:nvPr/>
        </p:nvSpPr>
        <p:spPr>
          <a:xfrm>
            <a:off x="4346618" y="1749379"/>
            <a:ext cx="2017691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Lancement thread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EB452BDE-9E9B-6A6C-7A9E-F4476BBF95D8}"/>
              </a:ext>
            </a:extLst>
          </p:cNvPr>
          <p:cNvSpPr/>
          <p:nvPr/>
        </p:nvSpPr>
        <p:spPr>
          <a:xfrm>
            <a:off x="4250027" y="6278449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Fin thread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537247A5-2B99-6AF3-0B73-827C9BBA1ED6}"/>
              </a:ext>
            </a:extLst>
          </p:cNvPr>
          <p:cNvCxnSpPr>
            <a:cxnSpLocks/>
          </p:cNvCxnSpPr>
          <p:nvPr/>
        </p:nvCxnSpPr>
        <p:spPr>
          <a:xfrm>
            <a:off x="8107250" y="2231265"/>
            <a:ext cx="12879" cy="3973132"/>
          </a:xfrm>
          <a:prstGeom prst="straightConnector1">
            <a:avLst/>
          </a:prstGeom>
          <a:ln w="57150">
            <a:solidFill>
              <a:srgbClr val="92D050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32979CFA-DE4F-9B68-BDF9-2EE6890ABBC1}"/>
              </a:ext>
            </a:extLst>
          </p:cNvPr>
          <p:cNvSpPr/>
          <p:nvPr/>
        </p:nvSpPr>
        <p:spPr>
          <a:xfrm>
            <a:off x="7008253" y="1770844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Lancement thread</a:t>
            </a:r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FB96E260-F113-AB72-92DA-ED733019529C}"/>
              </a:ext>
            </a:extLst>
          </p:cNvPr>
          <p:cNvSpPr/>
          <p:nvPr/>
        </p:nvSpPr>
        <p:spPr>
          <a:xfrm>
            <a:off x="7008253" y="6235520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Fin thread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3490CC2F-4AC3-3601-49A3-8518E31A6FF8}"/>
              </a:ext>
            </a:extLst>
          </p:cNvPr>
          <p:cNvCxnSpPr>
            <a:cxnSpLocks/>
          </p:cNvCxnSpPr>
          <p:nvPr/>
        </p:nvCxnSpPr>
        <p:spPr>
          <a:xfrm>
            <a:off x="10790349" y="2220532"/>
            <a:ext cx="12879" cy="3973132"/>
          </a:xfrm>
          <a:prstGeom prst="straightConnector1">
            <a:avLst/>
          </a:prstGeom>
          <a:ln w="57150">
            <a:solidFill>
              <a:srgbClr val="0070C0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571AF3F1-D13E-0824-D1E8-BA6AE78B5D10}"/>
              </a:ext>
            </a:extLst>
          </p:cNvPr>
          <p:cNvSpPr/>
          <p:nvPr/>
        </p:nvSpPr>
        <p:spPr>
          <a:xfrm>
            <a:off x="9691352" y="1760111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Lancement thread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94E3B325-EB4C-DA8E-D4E7-0D5CA99BA527}"/>
              </a:ext>
            </a:extLst>
          </p:cNvPr>
          <p:cNvSpPr/>
          <p:nvPr/>
        </p:nvSpPr>
        <p:spPr>
          <a:xfrm>
            <a:off x="9691352" y="6224787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Fin thread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5435223-6BB8-B0CE-9923-4955C6DB26D2}"/>
              </a:ext>
            </a:extLst>
          </p:cNvPr>
          <p:cNvSpPr txBox="1"/>
          <p:nvPr/>
        </p:nvSpPr>
        <p:spPr>
          <a:xfrm>
            <a:off x="-32197" y="-1"/>
            <a:ext cx="913326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dirty="0">
                <a:latin typeface="Tisa Offc Serif Pro"/>
              </a:rPr>
              <a:t>Exemple</a:t>
            </a:r>
            <a:r>
              <a:rPr lang="fr-FR" sz="2800" b="1" dirty="0">
                <a:latin typeface="Tisa Offc Serif Pro"/>
              </a:rPr>
              <a:t> </a:t>
            </a:r>
            <a:r>
              <a:rPr lang="fr-FR" sz="2800" dirty="0">
                <a:latin typeface="Tisa Offc Serif Pro"/>
              </a:rPr>
              <a:t>: lorsqu'une voiture apparaît dans la simulation</a:t>
            </a:r>
          </a:p>
        </p:txBody>
      </p:sp>
      <p:sp>
        <p:nvSpPr>
          <p:cNvPr id="29" name="Losange 28">
            <a:extLst>
              <a:ext uri="{FF2B5EF4-FFF2-40B4-BE49-F238E27FC236}">
                <a16:creationId xmlns:a16="http://schemas.microsoft.com/office/drawing/2014/main" id="{B742A928-B5ED-466C-704B-82E378D6715B}"/>
              </a:ext>
            </a:extLst>
          </p:cNvPr>
          <p:cNvSpPr/>
          <p:nvPr/>
        </p:nvSpPr>
        <p:spPr>
          <a:xfrm>
            <a:off x="590281" y="3219718"/>
            <a:ext cx="3230450" cy="124495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  <a:p>
            <a:pPr algn="ctr"/>
            <a:r>
              <a:rPr lang="fr-FR" dirty="0">
                <a:solidFill>
                  <a:srgbClr val="FF0000"/>
                </a:solidFill>
              </a:rPr>
              <a:t>Conversations </a:t>
            </a:r>
            <a:endParaRPr lang="fr-FR" dirty="0"/>
          </a:p>
        </p:txBody>
      </p:sp>
      <p:sp>
        <p:nvSpPr>
          <p:cNvPr id="30" name="Losange 29">
            <a:extLst>
              <a:ext uri="{FF2B5EF4-FFF2-40B4-BE49-F238E27FC236}">
                <a16:creationId xmlns:a16="http://schemas.microsoft.com/office/drawing/2014/main" id="{5CBA5507-D530-5A46-BEB0-413676326788}"/>
              </a:ext>
            </a:extLst>
          </p:cNvPr>
          <p:cNvSpPr/>
          <p:nvPr/>
        </p:nvSpPr>
        <p:spPr>
          <a:xfrm>
            <a:off x="4056845" y="3337775"/>
            <a:ext cx="2650901" cy="95518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Conv</a:t>
            </a:r>
            <a:r>
              <a:rPr lang="fr-FR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34" name="Losange 33">
            <a:extLst>
              <a:ext uri="{FF2B5EF4-FFF2-40B4-BE49-F238E27FC236}">
                <a16:creationId xmlns:a16="http://schemas.microsoft.com/office/drawing/2014/main" id="{B4A41FCE-79D6-58EF-54FF-28255D526B90}"/>
              </a:ext>
            </a:extLst>
          </p:cNvPr>
          <p:cNvSpPr/>
          <p:nvPr/>
        </p:nvSpPr>
        <p:spPr>
          <a:xfrm>
            <a:off x="6793605" y="3337774"/>
            <a:ext cx="2650901" cy="95518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Conv</a:t>
            </a:r>
            <a:r>
              <a:rPr lang="fr-FR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35" name="Losange 34">
            <a:extLst>
              <a:ext uri="{FF2B5EF4-FFF2-40B4-BE49-F238E27FC236}">
                <a16:creationId xmlns:a16="http://schemas.microsoft.com/office/drawing/2014/main" id="{09A1519E-4ECC-450A-7D6C-FFF9BAEAD56C}"/>
              </a:ext>
            </a:extLst>
          </p:cNvPr>
          <p:cNvSpPr/>
          <p:nvPr/>
        </p:nvSpPr>
        <p:spPr>
          <a:xfrm>
            <a:off x="9476704" y="3337774"/>
            <a:ext cx="2650901" cy="95518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Conv</a:t>
            </a:r>
            <a:r>
              <a:rPr lang="fr-FR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2656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r>
              <a:rPr lang="fr-FR" dirty="0"/>
              <a:t>12</a:t>
            </a:r>
          </a:p>
        </p:txBody>
      </p:sp>
      <p:sp>
        <p:nvSpPr>
          <p:cNvPr id="19" name="Titre 15">
            <a:extLst>
              <a:ext uri="{FF2B5EF4-FFF2-40B4-BE49-F238E27FC236}">
                <a16:creationId xmlns:a16="http://schemas.microsoft.com/office/drawing/2014/main" id="{B46499E2-D8CE-7A3C-5086-8923873FC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12" y="0"/>
            <a:ext cx="7994248" cy="2086337"/>
          </a:xfrm>
          <a:noFill/>
        </p:spPr>
        <p:txBody>
          <a:bodyPr/>
          <a:lstStyle/>
          <a:p>
            <a:r>
              <a:rPr lang="fr-FR" dirty="0"/>
              <a:t>Récupération des données</a:t>
            </a:r>
          </a:p>
        </p:txBody>
      </p:sp>
    </p:spTree>
    <p:extLst>
      <p:ext uri="{BB962C8B-B14F-4D97-AF65-F5344CB8AC3E}">
        <p14:creationId xmlns:p14="http://schemas.microsoft.com/office/powerpoint/2010/main" val="4117198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10164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rmAutofit/>
          </a:bodyPr>
          <a:lstStyle/>
          <a:p>
            <a:pPr rtl="0"/>
            <a:r>
              <a:rPr lang="fr-FR"/>
              <a:t>Merci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 rtlCol="0"/>
          <a:lstStyle/>
          <a:p>
            <a:pPr rtl="0"/>
            <a:r>
              <a:rPr lang="fr-FR"/>
              <a:t>Sacha Belisle</a:t>
            </a:r>
          </a:p>
          <a:p>
            <a:pPr rtl="0"/>
            <a:r>
              <a:rPr lang="fr-FR"/>
              <a:t>206-555-0146</a:t>
            </a:r>
          </a:p>
          <a:p>
            <a:pPr rtl="0"/>
            <a:r>
              <a:rPr lang="fr-FR"/>
              <a:t>sacha@contoso.com</a:t>
            </a:r>
          </a:p>
          <a:p>
            <a:pPr rtl="0"/>
            <a:r>
              <a:rPr lang="fr-FR"/>
              <a:t>www.contoso.com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fr-FR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 rtl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fr-FR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Plan de développement Contoso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B8C5824C-F06D-0066-968D-3D7887C1FCEE}"/>
              </a:ext>
            </a:extLst>
          </p:cNvPr>
          <p:cNvSpPr txBox="1">
            <a:spLocks/>
          </p:cNvSpPr>
          <p:nvPr/>
        </p:nvSpPr>
        <p:spPr>
          <a:xfrm>
            <a:off x="1361440" y="1140691"/>
            <a:ext cx="1289396" cy="841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Plan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F1A265D-4FF5-8536-F3EF-297C2B27891E}"/>
              </a:ext>
            </a:extLst>
          </p:cNvPr>
          <p:cNvSpPr txBox="1"/>
          <p:nvPr/>
        </p:nvSpPr>
        <p:spPr>
          <a:xfrm>
            <a:off x="1361440" y="2517522"/>
            <a:ext cx="9919855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fr-FR" sz="2600" b="1" dirty="0">
                <a:cs typeface="Akhbar MT" pitchFamily="2" charset="-78"/>
              </a:rPr>
              <a:t>I / Affichage graphique complet</a:t>
            </a:r>
          </a:p>
          <a:p>
            <a:pPr>
              <a:spcBef>
                <a:spcPts val="1200"/>
              </a:spcBef>
            </a:pPr>
            <a:endParaRPr lang="fr-FR" sz="2600" b="1" dirty="0">
              <a:cs typeface="Akhbar MT" pitchFamily="2" charset="-78"/>
            </a:endParaRPr>
          </a:p>
          <a:p>
            <a:pPr>
              <a:spcBef>
                <a:spcPts val="1200"/>
              </a:spcBef>
            </a:pPr>
            <a:r>
              <a:rPr lang="fr-FR" sz="2600" b="1" dirty="0">
                <a:cs typeface="Akhbar MT" pitchFamily="2" charset="-78"/>
              </a:rPr>
              <a:t>II / Présentation des IA et de leur stratégie de communication</a:t>
            </a:r>
          </a:p>
          <a:p>
            <a:pPr>
              <a:spcBef>
                <a:spcPts val="1200"/>
              </a:spcBef>
            </a:pPr>
            <a:endParaRPr lang="fr-FR" sz="2600" b="1" dirty="0">
              <a:cs typeface="Akhbar MT" pitchFamily="2" charset="-78"/>
            </a:endParaRPr>
          </a:p>
          <a:p>
            <a:pPr>
              <a:spcBef>
                <a:spcPts val="1200"/>
              </a:spcBef>
            </a:pPr>
            <a:r>
              <a:rPr lang="fr-FR" sz="2600" b="1" dirty="0">
                <a:cs typeface="Akhbar MT" pitchFamily="2" charset="-78"/>
              </a:rPr>
              <a:t>III / Fonctionnement des conversations et récupération des données </a:t>
            </a:r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0" y="651610"/>
            <a:ext cx="3927765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dirty="0"/>
              <a:t>Affichage graphique complet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6236" y="6347114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3</a:t>
            </a:fld>
            <a:endParaRPr lang="fr-FR" dirty="0"/>
          </a:p>
        </p:txBody>
      </p:sp>
      <p:pic>
        <p:nvPicPr>
          <p:cNvPr id="43" name="Image 42" descr="Une image contenant texte, tableau de points&#10;&#10;Description générée automatiquement">
            <a:extLst>
              <a:ext uri="{FF2B5EF4-FFF2-40B4-BE49-F238E27FC236}">
                <a16:creationId xmlns:a16="http://schemas.microsoft.com/office/drawing/2014/main" id="{6E8E5DC1-91A7-FEAD-9763-1F3C37B40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655" y="281798"/>
            <a:ext cx="6722818" cy="6294403"/>
          </a:xfrm>
          <a:prstGeom prst="rect">
            <a:avLst/>
          </a:prstGeom>
        </p:spPr>
      </p:pic>
      <p:sp>
        <p:nvSpPr>
          <p:cNvPr id="45" name="Espace réservé du contenu 2">
            <a:extLst>
              <a:ext uri="{FF2B5EF4-FFF2-40B4-BE49-F238E27FC236}">
                <a16:creationId xmlns:a16="http://schemas.microsoft.com/office/drawing/2014/main" id="{E17F9F2F-76CA-8ED3-9111-CB2D5BD2F50F}"/>
              </a:ext>
            </a:extLst>
          </p:cNvPr>
          <p:cNvSpPr txBox="1">
            <a:spLocks/>
          </p:cNvSpPr>
          <p:nvPr/>
        </p:nvSpPr>
        <p:spPr>
          <a:xfrm>
            <a:off x="355785" y="2412267"/>
            <a:ext cx="4077670" cy="305566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/>
              <a:t>Pourquoi ?</a:t>
            </a:r>
          </a:p>
          <a:p>
            <a:pPr marL="0" indent="0">
              <a:buNone/>
            </a:pPr>
            <a:endParaRPr lang="fr-FR" dirty="0"/>
          </a:p>
          <a:p>
            <a:pPr>
              <a:buFontTx/>
              <a:buChar char="-"/>
            </a:pPr>
            <a:r>
              <a:rPr lang="fr-FR" dirty="0"/>
              <a:t>Intuitif à l’utilisation</a:t>
            </a:r>
          </a:p>
          <a:p>
            <a:pPr>
              <a:buFontTx/>
              <a:buChar char="-"/>
            </a:pPr>
            <a:endParaRPr lang="fr-FR" dirty="0"/>
          </a:p>
          <a:p>
            <a:pPr>
              <a:buFontTx/>
              <a:buChar char="-"/>
            </a:pPr>
            <a:r>
              <a:rPr lang="fr-FR" dirty="0"/>
              <a:t>Visualisation efficace des données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- Clarté de l’information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dirty="0"/>
              <a:t>Système de </a:t>
            </a:r>
            <a:r>
              <a:rPr lang="fr-FR" dirty="0" err="1"/>
              <a:t>pathfinding</a:t>
            </a:r>
            <a:r>
              <a:rPr lang="fr-FR" dirty="0"/>
              <a:t> : A* ou A-star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29" name="Titre 28">
            <a:extLst>
              <a:ext uri="{FF2B5EF4-FFF2-40B4-BE49-F238E27FC236}">
                <a16:creationId xmlns:a16="http://schemas.microsoft.com/office/drawing/2014/main" id="{1039B5AF-DD10-CA8E-85BE-1AB481499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des IA</a:t>
            </a:r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16" name="Titre 15">
            <a:extLst>
              <a:ext uri="{FF2B5EF4-FFF2-40B4-BE49-F238E27FC236}">
                <a16:creationId xmlns:a16="http://schemas.microsoft.com/office/drawing/2014/main" id="{7B688E82-6586-D687-F229-720427DCD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994248" cy="2086337"/>
          </a:xfrm>
          <a:noFill/>
        </p:spPr>
        <p:txBody>
          <a:bodyPr/>
          <a:lstStyle/>
          <a:p>
            <a:r>
              <a:rPr lang="fr-FR" dirty="0"/>
              <a:t>Stratégie de communication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79B7EA1-7F27-47C4-B4B4-B8697477E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607" y="1294065"/>
            <a:ext cx="7178786" cy="5427410"/>
          </a:xfrm>
          <a:prstGeom prst="rect">
            <a:avLst/>
          </a:prstGeom>
        </p:spPr>
      </p:pic>
      <p:sp>
        <p:nvSpPr>
          <p:cNvPr id="8" name="Titre 15">
            <a:extLst>
              <a:ext uri="{FF2B5EF4-FFF2-40B4-BE49-F238E27FC236}">
                <a16:creationId xmlns:a16="http://schemas.microsoft.com/office/drawing/2014/main" id="{8B8CA28D-F953-4821-9EF8-2EE2C4140AB5}"/>
              </a:ext>
            </a:extLst>
          </p:cNvPr>
          <p:cNvSpPr txBox="1">
            <a:spLocks/>
          </p:cNvSpPr>
          <p:nvPr/>
        </p:nvSpPr>
        <p:spPr>
          <a:xfrm>
            <a:off x="6255391" y="629174"/>
            <a:ext cx="3151380" cy="1753299"/>
          </a:xfrm>
          <a:prstGeom prst="rect">
            <a:avLst/>
          </a:prstGeom>
          <a:noFill/>
        </p:spPr>
        <p:txBody>
          <a:bodyPr vert="horz" lIns="612648" tIns="822960" rIns="45720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u="sng" dirty="0"/>
              <a:t>1</a:t>
            </a:r>
            <a:r>
              <a:rPr lang="fr-FR" sz="2800" u="sng" baseline="30000" dirty="0"/>
              <a:t>e</a:t>
            </a:r>
            <a:r>
              <a:rPr lang="fr-FR" sz="2800" u="sng" dirty="0"/>
              <a:t> phase</a:t>
            </a:r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3" name="Titre 15">
            <a:extLst>
              <a:ext uri="{FF2B5EF4-FFF2-40B4-BE49-F238E27FC236}">
                <a16:creationId xmlns:a16="http://schemas.microsoft.com/office/drawing/2014/main" id="{27225C55-FDAB-4284-8A59-8CB78C9602BA}"/>
              </a:ext>
            </a:extLst>
          </p:cNvPr>
          <p:cNvSpPr txBox="1">
            <a:spLocks/>
          </p:cNvSpPr>
          <p:nvPr/>
        </p:nvSpPr>
        <p:spPr>
          <a:xfrm>
            <a:off x="6255391" y="629174"/>
            <a:ext cx="3151380" cy="1753299"/>
          </a:xfrm>
          <a:prstGeom prst="rect">
            <a:avLst/>
          </a:prstGeom>
          <a:noFill/>
        </p:spPr>
        <p:txBody>
          <a:bodyPr vert="horz" lIns="612648" tIns="822960" rIns="45720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u="sng" dirty="0"/>
              <a:t>2</a:t>
            </a:r>
            <a:r>
              <a:rPr lang="fr-FR" sz="2800" u="sng" baseline="30000" dirty="0"/>
              <a:t>e</a:t>
            </a:r>
            <a:r>
              <a:rPr lang="fr-FR" sz="2800" u="sng" dirty="0"/>
              <a:t> phase</a:t>
            </a:r>
          </a:p>
        </p:txBody>
      </p: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88_TF10081922_Win32" id="{4B3581E7-0F71-48B2-BB8D-C7FF60179691}" vid="{5B09CA1E-221D-42FF-8F58-9668178BB03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{BC4DB6D9-EBD2-4C41-8B43-96674AC33CEF}tf10081922_win32</Template>
  <TotalTime>122</TotalTime>
  <Words>196</Words>
  <Application>Microsoft Office PowerPoint</Application>
  <PresentationFormat>Grand écran</PresentationFormat>
  <Paragraphs>108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Akhbar MT</vt:lpstr>
      <vt:lpstr>Arial</vt:lpstr>
      <vt:lpstr>Calibri</vt:lpstr>
      <vt:lpstr>Quire Sans Pro Light</vt:lpstr>
      <vt:lpstr>Tisa Offc Serif Pro</vt:lpstr>
      <vt:lpstr>Thème Office</vt:lpstr>
      <vt:lpstr>Gestion intelligente de parkings - SA4</vt:lpstr>
      <vt:lpstr>Présentation PowerPoint</vt:lpstr>
      <vt:lpstr>Affichage graphique complet</vt:lpstr>
      <vt:lpstr>Système de pathfinding : A* ou A-star </vt:lpstr>
      <vt:lpstr>Présentation PowerPoint</vt:lpstr>
      <vt:lpstr>Présentation des IA</vt:lpstr>
      <vt:lpstr>Présentation PowerPoint</vt:lpstr>
      <vt:lpstr>Stratégie de communication</vt:lpstr>
      <vt:lpstr>Présentation PowerPoint</vt:lpstr>
      <vt:lpstr>Fonctionnement des conversations</vt:lpstr>
      <vt:lpstr>Présentation PowerPoint</vt:lpstr>
      <vt:lpstr>Récupération des données</vt:lpstr>
      <vt:lpstr>Présentation PowerPoint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Gestion intelligente de parkings - SA4</dc:title>
  <dc:creator>Benjamin Boulet</dc:creator>
  <cp:lastModifiedBy>FERRER RAPHAEL p1908300</cp:lastModifiedBy>
  <cp:revision>256</cp:revision>
  <dcterms:created xsi:type="dcterms:W3CDTF">2022-12-14T15:05:04Z</dcterms:created>
  <dcterms:modified xsi:type="dcterms:W3CDTF">2022-12-16T09:33:10Z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